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29"/>
  </p:notesMasterIdLst>
  <p:sldIdLst>
    <p:sldId id="434" r:id="rId6"/>
    <p:sldId id="435" r:id="rId7"/>
    <p:sldId id="436" r:id="rId8"/>
    <p:sldId id="437" r:id="rId9"/>
    <p:sldId id="331" r:id="rId10"/>
    <p:sldId id="287" r:id="rId11"/>
    <p:sldId id="289" r:id="rId12"/>
    <p:sldId id="522" r:id="rId13"/>
    <p:sldId id="459" r:id="rId14"/>
    <p:sldId id="461" r:id="rId15"/>
    <p:sldId id="514" r:id="rId16"/>
    <p:sldId id="345" r:id="rId17"/>
    <p:sldId id="519" r:id="rId18"/>
    <p:sldId id="515" r:id="rId19"/>
    <p:sldId id="518" r:id="rId20"/>
    <p:sldId id="523" r:id="rId21"/>
    <p:sldId id="470" r:id="rId22"/>
    <p:sldId id="471" r:id="rId23"/>
    <p:sldId id="520" r:id="rId24"/>
    <p:sldId id="521" r:id="rId25"/>
    <p:sldId id="524" r:id="rId26"/>
    <p:sldId id="525" r:id="rId27"/>
    <p:sldId id="4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86496" autoAdjust="0"/>
  </p:normalViewPr>
  <p:slideViewPr>
    <p:cSldViewPr snapToGrid="0">
      <p:cViewPr varScale="1">
        <p:scale>
          <a:sx n="64" d="100"/>
          <a:sy n="64" d="100"/>
        </p:scale>
        <p:origin x="9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675DD3-7271-4FE2-99EA-E76EC01FC713}" type="datetimeFigureOut">
              <a:rPr lang="fa-IR" smtClean="0"/>
              <a:t>1442/04/21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443CA4-C7A0-4B17-9B20-8ADB7BD9EC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038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F725-0D7B-48DE-B6F1-8E047D3741A8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630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1399/02/01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شبنم امامیان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>
              <a:defRPr>
                <a:cs typeface="+mn-cs"/>
              </a:defRPr>
            </a:lvl1pPr>
            <a:lvl2pPr algn="r">
              <a:defRPr>
                <a:cs typeface="+mn-cs"/>
              </a:defRPr>
            </a:lvl2pPr>
            <a:lvl3pPr algn="r">
              <a:defRPr>
                <a:cs typeface="+mn-cs"/>
              </a:defRPr>
            </a:lvl3pPr>
            <a:lvl4pPr algn="r">
              <a:defRPr>
                <a:cs typeface="+mn-cs"/>
              </a:defRPr>
            </a:lvl4pPr>
            <a:lvl5pPr algn="r">
              <a:defRPr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Yagut" panose="00000400000000000000" pitchFamily="2" charset="-78"/>
              </a:rPr>
              <a:t> </a:t>
            </a:r>
            <a:r>
              <a:rPr lang="fa-IR" sz="4000" b="1" dirty="0">
                <a:cs typeface="B Yagut" panose="00000400000000000000" pitchFamily="2" charset="-78"/>
              </a:rPr>
              <a:t>آشنایی با معاینات و آزمایشات دوران </a:t>
            </a:r>
            <a:r>
              <a:rPr lang="fa-IR" sz="4000" b="1" dirty="0" smtClean="0">
                <a:cs typeface="B Yagut" panose="00000400000000000000" pitchFamily="2" charset="-78"/>
              </a:rPr>
              <a:t>بارداری،  </a:t>
            </a:r>
            <a:r>
              <a:rPr lang="fa-IR" sz="4000" b="1" dirty="0">
                <a:cs typeface="B Yagut" panose="00000400000000000000" pitchFamily="2" charset="-78"/>
              </a:rPr>
              <a:t>تعیین سن تقریبی حاملگی و محاسبه تاریخ تقریبی زایمان</a:t>
            </a:r>
            <a:endParaRPr lang="en-US" sz="4000" b="1" dirty="0">
              <a:cs typeface="B Yagut" panose="00000400000000000000" pitchFamily="2" charset="-78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بخش اول</a:t>
            </a:r>
          </a:p>
          <a:p>
            <a:r>
              <a:rPr lang="fa-IR" dirty="0" smtClean="0"/>
              <a:t>(اندازه گیری وزن، قد، </a:t>
            </a:r>
            <a:r>
              <a:rPr lang="fa-IR" smtClean="0"/>
              <a:t>علایم حیاتی وارتفاع </a:t>
            </a:r>
            <a:r>
              <a:rPr lang="fa-IR" dirty="0" smtClean="0"/>
              <a:t>رحم)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47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1"/>
    </mc:Choice>
    <mc:Fallback xmlns="">
      <p:transition spd="slow" advTm="19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424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b="1" dirty="0"/>
              <a:t>اندازه گیری علایم </a:t>
            </a:r>
            <a:r>
              <a:rPr lang="fa-IR" altLang="en-US" b="1" dirty="0" smtClean="0"/>
              <a:t>حیاتی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825625"/>
            <a:ext cx="11155680" cy="4351338"/>
          </a:xfrm>
        </p:spPr>
        <p:txBody>
          <a:bodyPr>
            <a:normAutofit fontScale="92500"/>
          </a:bodyPr>
          <a:lstStyle/>
          <a:p>
            <a:pPr marL="0" indent="0" algn="justLow">
              <a:lnSpc>
                <a:spcPct val="120000"/>
              </a:lnSpc>
              <a:buNone/>
            </a:pPr>
            <a:r>
              <a:rPr lang="fa-IR" altLang="en-US" sz="3000" dirty="0" smtClean="0"/>
              <a:t>اندازه گیری علایم حیاتی شامل اندازه گیری فشارخون</a:t>
            </a:r>
            <a:r>
              <a:rPr lang="fa-IR" altLang="en-US" sz="3000" dirty="0"/>
              <a:t>، نبض، تنفس، درجه </a:t>
            </a:r>
            <a:r>
              <a:rPr lang="fa-IR" altLang="en-US" sz="3000" dirty="0" smtClean="0"/>
              <a:t>حرارت می باشد.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fa-IR" altLang="en-US" b="1" dirty="0"/>
              <a:t>(جهت </a:t>
            </a:r>
            <a:r>
              <a:rPr lang="fa-IR" altLang="en-US" b="1" dirty="0" smtClean="0"/>
              <a:t>آشنایی </a:t>
            </a:r>
            <a:r>
              <a:rPr lang="fa-IR" altLang="en-US" b="1" dirty="0"/>
              <a:t>با اصول صحیح </a:t>
            </a:r>
            <a:r>
              <a:rPr lang="fa-IR" altLang="en-US" b="1" dirty="0" smtClean="0"/>
              <a:t>کنترل علایم حیاتی بخصوص  </a:t>
            </a:r>
            <a:r>
              <a:rPr lang="fa-IR" altLang="en-US" b="1" dirty="0"/>
              <a:t>فشارخون به محتوای </a:t>
            </a:r>
            <a:r>
              <a:rPr lang="fa-IR" altLang="en-US" b="1"/>
              <a:t>آموزشی </a:t>
            </a:r>
            <a:r>
              <a:rPr lang="fa-IR" altLang="en-US" b="1" smtClean="0"/>
              <a:t>آشنایی با نحوه معاینات فیزیکی رجوع </a:t>
            </a:r>
            <a:r>
              <a:rPr lang="fa-IR" altLang="en-US" b="1" dirty="0"/>
              <a:t>گردد</a:t>
            </a:r>
            <a:r>
              <a:rPr lang="fa-IR" altLang="en-US" b="1" dirty="0" smtClean="0"/>
              <a:t>.)</a:t>
            </a:r>
          </a:p>
          <a:p>
            <a:pPr marL="0" indent="0" algn="justLow">
              <a:buNone/>
            </a:pPr>
            <a:r>
              <a:rPr lang="fa-IR" altLang="en-US" sz="3200" b="1" dirty="0" smtClean="0"/>
              <a:t>1. اندازه </a:t>
            </a:r>
            <a:r>
              <a:rPr lang="fa-IR" altLang="en-US" sz="3200" b="1" dirty="0"/>
              <a:t>گیری فشارخون</a:t>
            </a:r>
          </a:p>
          <a:p>
            <a:pPr algn="justLow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a-IR" sz="3200" dirty="0" smtClean="0"/>
              <a:t> </a:t>
            </a:r>
            <a:r>
              <a:rPr lang="fa-IR" sz="3000" dirty="0" smtClean="0"/>
              <a:t>در </a:t>
            </a:r>
            <a:r>
              <a:rPr lang="fa-IR" sz="3000" dirty="0"/>
              <a:t>هر بار </a:t>
            </a:r>
            <a:r>
              <a:rPr lang="fa-IR" sz="3000" dirty="0" smtClean="0"/>
              <a:t>مراقبت، فشارخون مادر باردار اندازه گیری شده </a:t>
            </a:r>
            <a:r>
              <a:rPr lang="fa-IR" sz="3000" dirty="0"/>
              <a:t>و </a:t>
            </a:r>
            <a:r>
              <a:rPr lang="fa-IR" sz="3000" dirty="0" smtClean="0"/>
              <a:t>به</a:t>
            </a:r>
            <a:r>
              <a:rPr lang="en-US" sz="3000" dirty="0" smtClean="0"/>
              <a:t> </a:t>
            </a:r>
            <a:r>
              <a:rPr lang="fa-IR" sz="3000" dirty="0"/>
              <a:t>تغییرات آن </a:t>
            </a:r>
            <a:r>
              <a:rPr lang="fa-IR" sz="3000" dirty="0" smtClean="0"/>
              <a:t>توجه شود. </a:t>
            </a:r>
            <a:endParaRPr lang="fa-IR" sz="3000" dirty="0"/>
          </a:p>
          <a:p>
            <a:pPr algn="justLow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a-IR" sz="3200" dirty="0"/>
              <a:t> </a:t>
            </a:r>
            <a:r>
              <a:rPr lang="fa-IR" sz="3000" dirty="0"/>
              <a:t>اختلالات ناشی از </a:t>
            </a:r>
            <a:r>
              <a:rPr lang="fa-IR" sz="3000" dirty="0" smtClean="0"/>
              <a:t>افزایش فشارخون </a:t>
            </a:r>
            <a:r>
              <a:rPr lang="fa-IR" sz="3000" dirty="0"/>
              <a:t>در زمان بارداری از طریق اندازه‌گیری و کنترل منظم فشارخون تشخیص داده </a:t>
            </a:r>
            <a:r>
              <a:rPr lang="fa-IR" sz="3000" dirty="0" smtClean="0"/>
              <a:t>می‌شود که اولین </a:t>
            </a:r>
            <a:r>
              <a:rPr lang="fa-IR" sz="3000" dirty="0"/>
              <a:t>علامت مشکلات حاملگی و از جمله پره اکلامپسی است.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a-IR" altLang="en-US" dirty="0"/>
          </a:p>
        </p:txBody>
      </p:sp>
      <p:pic>
        <p:nvPicPr>
          <p:cNvPr id="38" name="Audio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8"/>
    </mc:Choice>
    <mc:Fallback xmlns="">
      <p:transition spd="slow" advTm="40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10045" r="1028" b="55357"/>
          <a:stretch/>
        </p:blipFill>
        <p:spPr bwMode="auto">
          <a:xfrm>
            <a:off x="739140" y="1602073"/>
            <a:ext cx="10713719" cy="259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56307" r="21453" b="8537"/>
          <a:stretch/>
        </p:blipFill>
        <p:spPr bwMode="auto">
          <a:xfrm>
            <a:off x="739140" y="4392118"/>
            <a:ext cx="10713718" cy="218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" y="0"/>
            <a:ext cx="10516511" cy="12375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739140" y="975985"/>
            <a:ext cx="107137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/>
              <a:t>نحوه اندازه گیری صحیح فشارخون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2102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82"/>
    </mc:Choice>
    <mc:Fallback xmlns="">
      <p:transition spd="slow" advTm="207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976"/>
          </a:xfrm>
        </p:spPr>
        <p:txBody>
          <a:bodyPr>
            <a:normAutofit/>
          </a:bodyPr>
          <a:lstStyle/>
          <a:p>
            <a:r>
              <a:rPr lang="fa-IR" altLang="en-US" b="1" dirty="0"/>
              <a:t>اندازه گیری علایم حیاتی </a:t>
            </a:r>
            <a:r>
              <a:rPr lang="fa-IR" altLang="en-US" b="1" dirty="0" smtClean="0"/>
              <a:t>ادامه 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>
            <a:noAutofit/>
          </a:bodyPr>
          <a:lstStyle/>
          <a:p>
            <a:pPr algn="justLow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a-IR" dirty="0" smtClean="0"/>
              <a:t> </a:t>
            </a:r>
            <a:r>
              <a:rPr lang="fa-IR" sz="3000" dirty="0" smtClean="0"/>
              <a:t>در </a:t>
            </a:r>
            <a:r>
              <a:rPr lang="fa-IR" sz="3000" dirty="0"/>
              <a:t>طول بارداري فشارخون را در يك وضعیت ثابت </a:t>
            </a:r>
            <a:r>
              <a:rPr lang="fa-IR" sz="3000" dirty="0" smtClean="0"/>
              <a:t>(نشسته </a:t>
            </a:r>
            <a:r>
              <a:rPr lang="fa-IR" sz="3000" dirty="0"/>
              <a:t>يا </a:t>
            </a:r>
            <a:r>
              <a:rPr lang="fa-IR" sz="3000" dirty="0" smtClean="0"/>
              <a:t>خوابیده) </a:t>
            </a:r>
            <a:r>
              <a:rPr lang="fa-IR" sz="3000" dirty="0"/>
              <a:t>و از يك دست ثابت </a:t>
            </a:r>
            <a:r>
              <a:rPr lang="fa-IR" sz="3000" dirty="0" smtClean="0"/>
              <a:t>(راست </a:t>
            </a:r>
            <a:r>
              <a:rPr lang="fa-IR" sz="3000" dirty="0"/>
              <a:t>يا </a:t>
            </a:r>
            <a:r>
              <a:rPr lang="fa-IR" sz="3000" dirty="0" smtClean="0"/>
              <a:t>چپ) با رعایت اصول کامل </a:t>
            </a:r>
            <a:r>
              <a:rPr lang="fa-IR" sz="3000" dirty="0"/>
              <a:t>اندازه گیري کنید</a:t>
            </a:r>
            <a:r>
              <a:rPr lang="fa-IR" sz="3000" dirty="0" smtClean="0"/>
              <a:t>.</a:t>
            </a:r>
          </a:p>
          <a:p>
            <a:pPr marL="0" indent="0" algn="justLow" rtl="1">
              <a:lnSpc>
                <a:spcPct val="100000"/>
              </a:lnSpc>
              <a:buNone/>
            </a:pPr>
            <a:r>
              <a:rPr lang="fa-IR" sz="3000" dirty="0" smtClean="0"/>
              <a:t>ترجیحا فشارخون </a:t>
            </a:r>
            <a:r>
              <a:rPr lang="fa-IR" sz="3000" dirty="0"/>
              <a:t>در وضعیت نشسته و از دست راست اندازه گیري شود. </a:t>
            </a:r>
            <a:endParaRPr lang="fa-IR" sz="3000" dirty="0" smtClean="0"/>
          </a:p>
          <a:p>
            <a:pPr algn="justLow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a-IR" sz="3000" dirty="0" smtClean="0"/>
              <a:t> چنانچه </a:t>
            </a:r>
            <a:r>
              <a:rPr lang="fa-IR" sz="3000" dirty="0"/>
              <a:t>فشارخون مادر در وضعیت خوابیده اندازه‌گیری می‌شود، حتما باید مادر به پهلو دراز بکشد. زیرا در حالت خوابیده به پشت سیاهرگ‌های بزرگ داخل شکم بوسیله جنین تحت فشار بوده و از بازگشت خون به قلب جلوگیری می‌شود. بنابراین فشارخون واقعی مشخص نمی‌گردد.</a:t>
            </a:r>
            <a:endParaRPr lang="en-US" sz="3000" dirty="0"/>
          </a:p>
          <a:p>
            <a:pPr marL="0" indent="0" algn="just" rtl="1">
              <a:buNone/>
            </a:pPr>
            <a:endParaRPr lang="fa-IR" dirty="0" smtClean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33"/>
    </mc:Choice>
    <mc:Fallback xmlns="">
      <p:transition spd="slow" advTm="4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b="1" dirty="0"/>
              <a:t>اندازه گیری علایم </a:t>
            </a:r>
            <a:r>
              <a:rPr lang="fa-IR" altLang="en-US" b="1" dirty="0" smtClean="0"/>
              <a:t>حیاتی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Low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a-IR" sz="3000" b="1" dirty="0" smtClean="0"/>
              <a:t> فشارخون </a:t>
            </a:r>
            <a:r>
              <a:rPr lang="fa-IR" sz="3000" b="1" dirty="0"/>
              <a:t>بالا </a:t>
            </a:r>
            <a:r>
              <a:rPr lang="fa-IR" sz="3000" dirty="0"/>
              <a:t>در حاملگی زمانی است که میانگین دو بار اندازه گیری فشارخون </a:t>
            </a:r>
            <a:r>
              <a:rPr lang="fa-IR" sz="3000" dirty="0" smtClean="0"/>
              <a:t>مادر </a:t>
            </a:r>
            <a:r>
              <a:rPr lang="fa-IR" sz="3000" dirty="0"/>
              <a:t>باردار </a:t>
            </a:r>
            <a:r>
              <a:rPr lang="fa-IR" sz="3000" dirty="0" smtClean="0"/>
              <a:t>به </a:t>
            </a:r>
            <a:r>
              <a:rPr lang="fa-IR" sz="3000" dirty="0"/>
              <a:t>فاصله </a:t>
            </a:r>
            <a:r>
              <a:rPr lang="fa-IR" sz="3000" b="1" dirty="0"/>
              <a:t>5 دقیقه 140/90میلی‌متر جیوه و بالاتر </a:t>
            </a:r>
            <a:r>
              <a:rPr lang="fa-IR" sz="3000" dirty="0"/>
              <a:t>باشد.</a:t>
            </a:r>
          </a:p>
          <a:p>
            <a:pPr algn="justLow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a-IR" sz="3000" dirty="0" smtClean="0"/>
              <a:t> میزان </a:t>
            </a:r>
            <a:r>
              <a:rPr lang="fa-IR" sz="3000" dirty="0"/>
              <a:t>فشارخون اندازه‌گیری شده با میزان فشارخون اولیه مقایسه می‌شود. اگر فشارخون سیستولیک (ماکزیمم) به </a:t>
            </a:r>
            <a:r>
              <a:rPr lang="fa-IR" sz="3000" dirty="0" smtClean="0"/>
              <a:t>میزان</a:t>
            </a:r>
            <a:r>
              <a:rPr lang="fa-IR" sz="3000" b="1" dirty="0" smtClean="0"/>
              <a:t>30</a:t>
            </a:r>
            <a:r>
              <a:rPr lang="fa-IR" sz="3000" dirty="0" smtClean="0"/>
              <a:t> میلی‌متر </a:t>
            </a:r>
            <a:r>
              <a:rPr lang="fa-IR" sz="3000" dirty="0"/>
              <a:t>جیوه و یا فشارخون دیاستولیک (می‌نیمم) به میزان </a:t>
            </a:r>
            <a:r>
              <a:rPr lang="fa-IR" sz="3000" b="1" dirty="0"/>
              <a:t>15 </a:t>
            </a:r>
            <a:r>
              <a:rPr lang="fa-IR" sz="3000" dirty="0"/>
              <a:t>میلی‌متر جیوه نسبت به فشارخون اولیه بیشتر شده باشد، </a:t>
            </a:r>
            <a:r>
              <a:rPr lang="fa-IR" sz="3000" b="1" dirty="0"/>
              <a:t>افزایش تدریجی فشارخون </a:t>
            </a:r>
            <a:r>
              <a:rPr lang="fa-IR" sz="3000" dirty="0"/>
              <a:t>می باشد ونیاز به </a:t>
            </a:r>
            <a:r>
              <a:rPr lang="fa-IR" sz="3000" dirty="0" smtClean="0"/>
              <a:t>ارجاع و پیگیری </a:t>
            </a:r>
            <a:r>
              <a:rPr lang="fa-IR" sz="3000" dirty="0"/>
              <a:t>دارد</a:t>
            </a:r>
            <a:r>
              <a:rPr lang="fa-IR" sz="3000" dirty="0" smtClean="0"/>
              <a:t>.</a:t>
            </a:r>
            <a:endParaRPr lang="en-US" sz="3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0"/>
    </mc:Choice>
    <mc:Fallback xmlns="">
      <p:transition spd="slow" advTm="45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b="1" dirty="0"/>
              <a:t>اندازه گیری علایم حیاتی </a:t>
            </a:r>
            <a:r>
              <a:rPr lang="fa-IR" altLang="en-US" b="1" dirty="0" smtClean="0"/>
              <a:t>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buNone/>
            </a:pPr>
            <a:r>
              <a:rPr lang="fa-IR" altLang="en-US" b="1" dirty="0"/>
              <a:t> </a:t>
            </a:r>
            <a:r>
              <a:rPr lang="fa-IR" altLang="en-US" b="1" dirty="0" smtClean="0"/>
              <a:t>2) </a:t>
            </a:r>
            <a:r>
              <a:rPr lang="fa-IR" altLang="en-US" b="1" dirty="0"/>
              <a:t>اندازه گیری نبض</a:t>
            </a:r>
          </a:p>
          <a:p>
            <a:pPr marL="0" indent="0" algn="justLow">
              <a:buNone/>
            </a:pPr>
            <a:r>
              <a:rPr lang="fa-IR" dirty="0">
                <a:cs typeface="B Yagut" panose="00000400000000000000" pitchFamily="2" charset="-78"/>
              </a:rPr>
              <a:t>تعداد طبیعي نبض در یک دقیقه کامل ، </a:t>
            </a:r>
            <a:r>
              <a:rPr lang="fa-IR" b="1" dirty="0">
                <a:cs typeface="B Yagut" panose="00000400000000000000" pitchFamily="2" charset="-78"/>
              </a:rPr>
              <a:t>60 تا 100 بار در دقیقه </a:t>
            </a:r>
            <a:r>
              <a:rPr lang="fa-IR" dirty="0" smtClean="0">
                <a:cs typeface="B Yagut" panose="00000400000000000000" pitchFamily="2" charset="-78"/>
              </a:rPr>
              <a:t>است.</a:t>
            </a:r>
            <a:endParaRPr lang="fa-IR" altLang="en-US" dirty="0">
              <a:cs typeface="B Yagut" panose="00000400000000000000" pitchFamily="2" charset="-78"/>
            </a:endParaRPr>
          </a:p>
          <a:p>
            <a:pPr marL="0" indent="0" algn="justLow">
              <a:buNone/>
            </a:pPr>
            <a:r>
              <a:rPr lang="fa-IR" altLang="en-US" b="1" dirty="0" smtClean="0"/>
              <a:t>3 </a:t>
            </a:r>
            <a:r>
              <a:rPr lang="fa-IR" altLang="en-US" b="1" dirty="0"/>
              <a:t>) اندازه گیری تنفس</a:t>
            </a:r>
          </a:p>
          <a:p>
            <a:pPr marL="0" indent="0" algn="justLow">
              <a:buNone/>
            </a:pPr>
            <a:r>
              <a:rPr lang="fa-IR" dirty="0">
                <a:cs typeface="B Yagut" panose="00000400000000000000" pitchFamily="2" charset="-78"/>
              </a:rPr>
              <a:t>تعداد طبیعي تنفس در یک دقیقه کامل، </a:t>
            </a:r>
            <a:r>
              <a:rPr lang="fa-IR" b="1" dirty="0">
                <a:cs typeface="B Yagut" panose="00000400000000000000" pitchFamily="2" charset="-78"/>
              </a:rPr>
              <a:t>16 تا 20 بار در دقیقه </a:t>
            </a:r>
            <a:r>
              <a:rPr lang="fa-IR" dirty="0">
                <a:cs typeface="B Yagut" panose="00000400000000000000" pitchFamily="2" charset="-78"/>
              </a:rPr>
              <a:t>است.</a:t>
            </a:r>
            <a:endParaRPr lang="fa-IR" altLang="en-US" dirty="0">
              <a:cs typeface="B Yagut" panose="00000400000000000000" pitchFamily="2" charset="-78"/>
            </a:endParaRPr>
          </a:p>
          <a:p>
            <a:pPr marL="0" indent="0" algn="justLow">
              <a:buNone/>
            </a:pPr>
            <a:r>
              <a:rPr lang="fa-IR" altLang="en-US" b="1" dirty="0" smtClean="0"/>
              <a:t>4 </a:t>
            </a:r>
            <a:r>
              <a:rPr lang="fa-IR" altLang="en-US" b="1" dirty="0"/>
              <a:t>) اندازه گیری دمای بدن</a:t>
            </a:r>
          </a:p>
          <a:p>
            <a:pPr marL="0" indent="0" algn="justLow">
              <a:buNone/>
            </a:pPr>
            <a:r>
              <a:rPr lang="fa-IR" dirty="0">
                <a:cs typeface="B Yagut" panose="00000400000000000000" pitchFamily="2" charset="-78"/>
              </a:rPr>
              <a:t>درجه حرارت بدن </a:t>
            </a:r>
            <a:r>
              <a:rPr lang="fa-IR" dirty="0"/>
              <a:t>را از راه دهان (زير زباني) به مدت </a:t>
            </a:r>
            <a:r>
              <a:rPr lang="fa-IR" dirty="0" smtClean="0"/>
              <a:t>سه </a:t>
            </a:r>
            <a:r>
              <a:rPr lang="fa-IR" dirty="0"/>
              <a:t>دقیقه اندازه گیري کنید. دماي بدن به میزان</a:t>
            </a:r>
            <a:r>
              <a:rPr lang="fa-IR" b="1" dirty="0"/>
              <a:t> 38 درجه سانتیگراد يا بالاتر</a:t>
            </a:r>
            <a:r>
              <a:rPr lang="fa-IR" dirty="0"/>
              <a:t>" </a:t>
            </a:r>
            <a:r>
              <a:rPr lang="fa-IR" dirty="0" smtClean="0"/>
              <a:t>تب" </a:t>
            </a:r>
            <a:r>
              <a:rPr lang="fa-IR" dirty="0"/>
              <a:t>است. درجه حرارت زير بغل از درجه حرارت زير زبان به میزان </a:t>
            </a:r>
            <a:r>
              <a:rPr lang="fa-IR" b="1" dirty="0"/>
              <a:t>5 / </a:t>
            </a:r>
            <a:r>
              <a:rPr lang="fa-IR" dirty="0"/>
              <a:t>0 درجه کمتر است.</a:t>
            </a:r>
          </a:p>
          <a:p>
            <a:endParaRPr lang="en-US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40"/>
    </mc:Choice>
    <mc:Fallback xmlns="">
      <p:transition spd="slow" advTm="58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تعیین ارتفاع رحم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778" y="1825625"/>
            <a:ext cx="10814022" cy="1557655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20000"/>
              </a:lnSpc>
              <a:buNone/>
            </a:pPr>
            <a:r>
              <a:rPr lang="fa-IR" sz="2500" dirty="0" smtClean="0"/>
              <a:t>با </a:t>
            </a:r>
            <a:r>
              <a:rPr lang="fa-IR" sz="2500" dirty="0"/>
              <a:t>تعیین ارتفاع رحم از روی شکم، سن تقریبی بارداری مشخص می‌شود. </a:t>
            </a:r>
            <a:r>
              <a:rPr lang="fa-IR" sz="2500" dirty="0" smtClean="0"/>
              <a:t>بدین </a:t>
            </a:r>
            <a:r>
              <a:rPr lang="fa-IR" sz="2500" dirty="0"/>
              <a:t>منظور از هفته 16 بارداری به بعد باید در هر بار مراقبت ارتفاع رحم اندازه‌گیری و با سن بارداری مطابقت داده شود</a:t>
            </a:r>
            <a:r>
              <a:rPr lang="fa-IR" sz="2500" dirty="0" smtClean="0"/>
              <a:t>.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3890553" y="2981091"/>
            <a:ext cx="7643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20000"/>
              </a:lnSpc>
            </a:pPr>
            <a:r>
              <a:rPr lang="fa-IR" sz="2500" dirty="0"/>
              <a:t>برای معاینه، مثانه باید خالی باشد. سپس مادر به پشت خوابیده و پاها را به طرف شکم خم کرده و کمی باز نگه دارد. </a:t>
            </a:r>
            <a:r>
              <a:rPr lang="fa-IR" sz="2500" dirty="0" smtClean="0"/>
              <a:t>سر</a:t>
            </a:r>
            <a:r>
              <a:rPr lang="en-US" sz="2500" dirty="0" smtClean="0"/>
              <a:t> </a:t>
            </a:r>
            <a:r>
              <a:rPr lang="fa-IR" sz="2500" dirty="0" smtClean="0"/>
              <a:t>مادر </a:t>
            </a:r>
            <a:r>
              <a:rPr lang="fa-IR" sz="2500" dirty="0"/>
              <a:t>باید کمی بالاتر از سطح بدن وی باشد. </a:t>
            </a:r>
          </a:p>
          <a:p>
            <a:pPr algn="justLow" rtl="1">
              <a:lnSpc>
                <a:spcPct val="120000"/>
              </a:lnSpc>
            </a:pPr>
            <a:r>
              <a:rPr lang="fa-IR" sz="2500" dirty="0"/>
              <a:t>در هفته‌های 18 تا 32 بارداری می‌توان ارتفاع رحم را با نوار متری مطابق </a:t>
            </a:r>
            <a:r>
              <a:rPr lang="fa-IR" sz="2500" dirty="0" smtClean="0"/>
              <a:t>تصویر اندازه‌ گیری </a:t>
            </a:r>
            <a:r>
              <a:rPr lang="fa-IR" sz="2500" dirty="0"/>
              <a:t>کرد. در این مدت ارتفاع رحم </a:t>
            </a:r>
            <a:r>
              <a:rPr lang="fa-IR" sz="2500" dirty="0" smtClean="0"/>
              <a:t>بر حسب سانتی‌متر </a:t>
            </a:r>
            <a:r>
              <a:rPr lang="fa-IR" sz="2500" dirty="0"/>
              <a:t>تقریباً با سن بارداری برحسب هفته مطابقت دارد.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78" y="2981091"/>
            <a:ext cx="3350775" cy="260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19"/>
    </mc:Choice>
    <mc:Fallback xmlns="">
      <p:transition spd="slow" advTm="61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تعیین ارتفاع </a:t>
            </a:r>
            <a:r>
              <a:rPr lang="fa-IR" b="1" dirty="0" smtClean="0"/>
              <a:t>رحم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a-IR" sz="3200" dirty="0"/>
              <a:t>درصورت عدم تطابق اندازه ارتفاع رحم با سن بارداری، (</a:t>
            </a:r>
            <a:r>
              <a:rPr lang="fa-IR" sz="3200" b="1" dirty="0"/>
              <a:t>بیش از 3 هفته</a:t>
            </a:r>
            <a:r>
              <a:rPr lang="fa-IR" sz="3200" dirty="0"/>
              <a:t>) لازم است بهورز اقدام به </a:t>
            </a:r>
            <a:r>
              <a:rPr lang="fa-IR" sz="3200" b="1" dirty="0"/>
              <a:t>ارجاع غیرفوری </a:t>
            </a:r>
            <a:r>
              <a:rPr lang="fa-IR" sz="3200" dirty="0"/>
              <a:t>مادر نماید</a:t>
            </a:r>
            <a:r>
              <a:rPr lang="fa-IR" sz="3200" dirty="0" smtClean="0"/>
              <a:t>.</a:t>
            </a:r>
          </a:p>
          <a:p>
            <a:pPr algn="just">
              <a:lnSpc>
                <a:spcPct val="100000"/>
              </a:lnSpc>
              <a:buNone/>
            </a:pPr>
            <a:r>
              <a:rPr lang="fa-IR" sz="3200" dirty="0" smtClean="0"/>
              <a:t>برای </a:t>
            </a:r>
            <a:r>
              <a:rPr lang="fa-IR" sz="3200" dirty="0"/>
              <a:t>اندازه‌ گیری رحم بعد از هفته 32 بارداری نیز مادر باید در همان وضعیتی که توضیح داده شد، قرار  </a:t>
            </a:r>
            <a:r>
              <a:rPr lang="fa-IR" sz="3200" dirty="0" smtClean="0"/>
              <a:t>گیرد. </a:t>
            </a:r>
            <a:r>
              <a:rPr lang="fa-IR" sz="3200" dirty="0"/>
              <a:t>فرد معاینه کننده نیز باید در یک سمت او بایستد و دست راست خود (تمام سطح کف دست) را به آرامی در بالاترین حد رحم (قله رحم) بگذارد و ارتفاع رحم را از سمفیز پوبیس تا قله رحم اندازه بگیرد. </a:t>
            </a:r>
          </a:p>
          <a:p>
            <a:pPr algn="just">
              <a:lnSpc>
                <a:spcPct val="100000"/>
              </a:lnSpc>
              <a:buNone/>
            </a:pPr>
            <a:r>
              <a:rPr lang="fa-IR" sz="3200" dirty="0" smtClean="0"/>
              <a:t>ارتفاع </a:t>
            </a:r>
            <a:r>
              <a:rPr lang="fa-IR" sz="3200" dirty="0"/>
              <a:t>رحم در هفته‌های مختلف بارداری به شرح زیر می‌باشد: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39"/>
    </mc:Choice>
    <mc:Fallback xmlns="">
      <p:transition spd="slow" advTm="43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/>
          <a:srcRect l="3703" t="63876" r="7122" b="1844"/>
          <a:stretch/>
        </p:blipFill>
        <p:spPr>
          <a:xfrm>
            <a:off x="652570" y="2253933"/>
            <a:ext cx="4389121" cy="364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تعیین ارتفاع رحم ادامه 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5625"/>
            <a:ext cx="6476999" cy="4498976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fa-IR" sz="3000" dirty="0"/>
              <a:t>هفته </a:t>
            </a:r>
            <a:r>
              <a:rPr lang="fa-IR" sz="3000" dirty="0" smtClean="0"/>
              <a:t>16 بارداری </a:t>
            </a:r>
            <a:r>
              <a:rPr lang="fa-IR" sz="3000" dirty="0"/>
              <a:t>رحم در فاصله بین برجستگی عانه و ناف</a:t>
            </a:r>
            <a:endParaRPr lang="en-US" sz="3000" dirty="0"/>
          </a:p>
          <a:p>
            <a:pPr lvl="0">
              <a:lnSpc>
                <a:spcPct val="120000"/>
              </a:lnSpc>
            </a:pPr>
            <a:r>
              <a:rPr lang="fa-IR" sz="3000" dirty="0"/>
              <a:t>هفته </a:t>
            </a:r>
            <a:r>
              <a:rPr lang="fa-IR" sz="3000" dirty="0" smtClean="0"/>
              <a:t>20 بارداری قله </a:t>
            </a:r>
            <a:r>
              <a:rPr lang="fa-IR" sz="3000" dirty="0"/>
              <a:t>رحم در حدود ناحیه ناف</a:t>
            </a:r>
            <a:endParaRPr lang="en-US" sz="3000" dirty="0"/>
          </a:p>
          <a:p>
            <a:pPr lvl="0">
              <a:lnSpc>
                <a:spcPct val="120000"/>
              </a:lnSpc>
            </a:pPr>
            <a:r>
              <a:rPr lang="fa-IR" sz="3000" dirty="0"/>
              <a:t>هفته 24 </a:t>
            </a:r>
            <a:r>
              <a:rPr lang="fa-IR" sz="3000" dirty="0" smtClean="0"/>
              <a:t>بارداری قله </a:t>
            </a:r>
            <a:r>
              <a:rPr lang="fa-IR" sz="3000" dirty="0"/>
              <a:t>رحم در فاصله 2 انگشت بسته بالای ناف</a:t>
            </a:r>
            <a:endParaRPr lang="en-US" sz="3000" dirty="0"/>
          </a:p>
          <a:p>
            <a:pPr lvl="0">
              <a:lnSpc>
                <a:spcPct val="120000"/>
              </a:lnSpc>
            </a:pPr>
            <a:r>
              <a:rPr lang="fa-IR" sz="3000" dirty="0"/>
              <a:t>هفته </a:t>
            </a:r>
            <a:r>
              <a:rPr lang="fa-IR" sz="3000" dirty="0" smtClean="0"/>
              <a:t>28 بارداری قله </a:t>
            </a:r>
            <a:r>
              <a:rPr lang="fa-IR" sz="3000" dirty="0"/>
              <a:t>رحم در فاصله 4 انگشت بسته بالای </a:t>
            </a:r>
            <a:r>
              <a:rPr lang="fa-IR" sz="3000" dirty="0" smtClean="0"/>
              <a:t>ناف</a:t>
            </a:r>
            <a:endParaRPr lang="en-US" sz="30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1"/>
    </mc:Choice>
    <mc:Fallback xmlns="">
      <p:transition spd="slow" advTm="3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/>
          <a:srcRect t="30161"/>
          <a:stretch/>
        </p:blipFill>
        <p:spPr>
          <a:xfrm>
            <a:off x="394035" y="1825624"/>
            <a:ext cx="5077125" cy="43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تعیین ارتفاع رحم ادامه 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280" y="1825624"/>
            <a:ext cx="6065520" cy="4544695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</a:pPr>
            <a:r>
              <a:rPr lang="fa-IR" sz="3000" dirty="0" smtClean="0"/>
              <a:t>هفته </a:t>
            </a:r>
            <a:r>
              <a:rPr lang="fa-IR" sz="3000" dirty="0"/>
              <a:t>32 بارداری قله رحم بین ناف و جناغ </a:t>
            </a:r>
            <a:r>
              <a:rPr lang="fa-IR" sz="3000" dirty="0" smtClean="0"/>
              <a:t>سینه</a:t>
            </a:r>
          </a:p>
          <a:p>
            <a:pPr lvl="0" algn="justLow">
              <a:lnSpc>
                <a:spcPct val="100000"/>
              </a:lnSpc>
            </a:pPr>
            <a:r>
              <a:rPr lang="fa-IR" sz="3000" dirty="0" smtClean="0"/>
              <a:t>هفته </a:t>
            </a:r>
            <a:r>
              <a:rPr lang="fa-IR" sz="3000" dirty="0"/>
              <a:t>36 </a:t>
            </a:r>
            <a:r>
              <a:rPr lang="fa-IR" sz="3000" dirty="0" smtClean="0"/>
              <a:t>بارداری قله رحم </a:t>
            </a:r>
            <a:r>
              <a:rPr lang="fa-IR" sz="3000" dirty="0"/>
              <a:t>در حد جناغ سینه</a:t>
            </a:r>
            <a:endParaRPr lang="en-US" sz="3000" dirty="0"/>
          </a:p>
          <a:p>
            <a:pPr lvl="0" algn="justLow">
              <a:lnSpc>
                <a:spcPct val="100000"/>
              </a:lnSpc>
            </a:pPr>
            <a:r>
              <a:rPr lang="fa-IR" sz="3000" dirty="0"/>
              <a:t>هفته 36 تا 40 </a:t>
            </a:r>
            <a:r>
              <a:rPr lang="fa-IR" sz="3000" dirty="0" smtClean="0"/>
              <a:t>بارداری به </a:t>
            </a:r>
            <a:r>
              <a:rPr lang="fa-IR" sz="3000" dirty="0"/>
              <a:t>علت پائین آمدن سرجنین در حفره لگن (بویژه در شکم </a:t>
            </a:r>
            <a:r>
              <a:rPr lang="fa-IR" sz="3000" dirty="0" smtClean="0"/>
              <a:t>اول)  قله </a:t>
            </a:r>
            <a:r>
              <a:rPr lang="fa-IR" sz="3000" dirty="0"/>
              <a:t>رحم به حدود هفته 38 بارداری یعنی در </a:t>
            </a:r>
            <a:r>
              <a:rPr lang="fa-IR" sz="3000" dirty="0" smtClean="0"/>
              <a:t>  زیر </a:t>
            </a:r>
            <a:r>
              <a:rPr lang="fa-IR" sz="3000" dirty="0"/>
              <a:t>استخوان جناغ لمس می‌شود. </a:t>
            </a:r>
            <a:endParaRPr lang="en-US" sz="3000" dirty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66"/>
    </mc:Choice>
    <mc:Fallback xmlns="">
      <p:transition spd="slow" advTm="36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گیری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25625"/>
            <a:ext cx="10856889" cy="4351338"/>
          </a:xfrm>
        </p:spPr>
        <p:txBody>
          <a:bodyPr>
            <a:normAutofit/>
          </a:bodyPr>
          <a:lstStyle/>
          <a:p>
            <a:pPr algn="justLow">
              <a:lnSpc>
                <a:spcPct val="100000"/>
              </a:lnSpc>
            </a:pPr>
            <a:r>
              <a:rPr lang="fa-IR" sz="3200" b="0" dirty="0" smtClean="0"/>
              <a:t>جهت آشنایی با وضعیت مادر ارزیابی وی متناسب با سن بارداری از طریق سئوال کردن، اندازه گیری و معاینه انجام می گیرد.</a:t>
            </a:r>
          </a:p>
          <a:p>
            <a:pPr algn="justLow">
              <a:lnSpc>
                <a:spcPct val="100000"/>
              </a:lnSpc>
            </a:pPr>
            <a:r>
              <a:rPr lang="fa-IR" sz="3200" b="0" dirty="0" smtClean="0"/>
              <a:t>با اندازه گیری وزن مادر و ارزیابی وزن گیری مادرمی توان از بسیاری از مشکلات دوران بارداری و پس از زایمان پیشگیری نمود.</a:t>
            </a:r>
          </a:p>
          <a:p>
            <a:pPr algn="justLow">
              <a:lnSpc>
                <a:spcPct val="100000"/>
              </a:lnSpc>
            </a:pPr>
            <a:r>
              <a:rPr lang="fa-IR" sz="3200" dirty="0" smtClean="0"/>
              <a:t>با اندازه گیری علائم حیاتی در طی بارداری و توجه به تغییرات آن بخصوص فشارخون مادر، با تشخیص افزایش تدریجی فشارخون ویا فشارخون بالا و انجام مداخله به موقع می توان از عوارض پره اکلامپسی پیشگیری نمود.</a:t>
            </a:r>
            <a:endParaRPr lang="fa-IR" sz="3200" b="0" dirty="0" smtClean="0"/>
          </a:p>
          <a:p>
            <a:endParaRPr lang="fa-IR" sz="3200" b="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86"/>
    </mc:Choice>
    <mc:Fallback xmlns="">
      <p:transition spd="slow" advTm="45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Yagut" panose="00000400000000000000" pitchFamily="2" charset="-78"/>
              </a:rPr>
              <a:t> مشخصات سند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مدرس یا مدرسین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نام و نام خانوادگی مدرس: </a:t>
            </a:r>
            <a:r>
              <a:rPr lang="fa-IR" sz="2000" dirty="0" smtClean="0">
                <a:cs typeface="B Yagut" panose="00000400000000000000" pitchFamily="2" charset="-78"/>
              </a:rPr>
              <a:t>شبنم امامیان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مدرک تحصیلی: کارشناس </a:t>
            </a:r>
            <a:r>
              <a:rPr lang="fa-IR" sz="2000" dirty="0" smtClean="0">
                <a:cs typeface="B Yagut" panose="00000400000000000000" pitchFamily="2" charset="-78"/>
              </a:rPr>
              <a:t>مامایی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موقعیت اشتغال سازمانی مدرس: مربی مرکز آموزش بهورزی </a:t>
            </a:r>
            <a:r>
              <a:rPr lang="fa-IR" sz="2000" dirty="0" smtClean="0">
                <a:cs typeface="B Yagut" panose="00000400000000000000" pitchFamily="2" charset="-78"/>
              </a:rPr>
              <a:t>شهرستان مشهد </a:t>
            </a:r>
            <a:r>
              <a:rPr lang="fa-IR" sz="2000" dirty="0">
                <a:cs typeface="B Yagut" panose="00000400000000000000" pitchFamily="2" charset="-78"/>
              </a:rPr>
              <a:t>دانشگاه علوم پزشکی و خدمات بهداشتی </a:t>
            </a:r>
            <a:r>
              <a:rPr lang="fa-IR" sz="2000" dirty="0" smtClean="0">
                <a:cs typeface="B Yagut" panose="00000400000000000000" pitchFamily="2" charset="-78"/>
              </a:rPr>
              <a:t>درمانی مشهد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endParaRPr lang="en-US" sz="2000" dirty="0">
              <a:cs typeface="B Yagut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بسته آموزشی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45770" y="2505075"/>
            <a:ext cx="4909618" cy="3684588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B Yagut" panose="00000400000000000000" pitchFamily="2" charset="-78"/>
              </a:rPr>
              <a:t>حیطه درس: </a:t>
            </a:r>
            <a:r>
              <a:rPr lang="fa-IR" sz="2000" dirty="0" smtClean="0">
                <a:cs typeface="B Yagut" panose="00000400000000000000" pitchFamily="2" charset="-78"/>
              </a:rPr>
              <a:t>مراقبت های ادغام یافته سلامت مادران</a:t>
            </a:r>
            <a:endParaRPr lang="fa-IR" sz="2000" dirty="0">
              <a:cs typeface="B Yagut" panose="00000400000000000000" pitchFamily="2" charset="-78"/>
            </a:endParaRPr>
          </a:p>
          <a:p>
            <a:pPr algn="r"/>
            <a:r>
              <a:rPr lang="fa-IR" sz="2000" dirty="0"/>
              <a:t>تاریخ آخرین بازنگری: </a:t>
            </a:r>
            <a:r>
              <a:rPr lang="fa-IR" sz="2000" dirty="0" smtClean="0">
                <a:cs typeface="B Yagut" panose="00000400000000000000" pitchFamily="2" charset="-78"/>
              </a:rPr>
              <a:t>12 تیر </a:t>
            </a:r>
            <a:r>
              <a:rPr lang="fa-IR" sz="2000" dirty="0">
                <a:cs typeface="B Yagut" panose="00000400000000000000" pitchFamily="2" charset="-78"/>
              </a:rPr>
              <a:t>1399</a:t>
            </a: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نوبت تهیه: </a:t>
            </a:r>
            <a:r>
              <a:rPr lang="fa-IR" sz="2000" dirty="0" smtClean="0">
                <a:cs typeface="B Yagut" panose="00000400000000000000" pitchFamily="2" charset="-78"/>
              </a:rPr>
              <a:t>2</a:t>
            </a:r>
            <a:endParaRPr lang="fa-IR" sz="2000" dirty="0">
              <a:cs typeface="B Yagut" panose="00000400000000000000" pitchFamily="2" charset="-78"/>
            </a:endParaRPr>
          </a:p>
          <a:p>
            <a:r>
              <a:rPr lang="fa-IR" sz="2000" dirty="0">
                <a:cs typeface="B Yagut" panose="00000400000000000000" pitchFamily="2" charset="-78"/>
              </a:rPr>
              <a:t> نام فایل: </a:t>
            </a:r>
            <a:endParaRPr lang="en-US" sz="2000" dirty="0" smtClean="0">
              <a:cs typeface="B Yagut" panose="00000400000000000000" pitchFamily="2" charset="-78"/>
            </a:endParaRPr>
          </a:p>
          <a:p>
            <a:pPr marL="0" indent="0" algn="l">
              <a:buNone/>
            </a:pPr>
            <a:r>
              <a:rPr lang="en-US" sz="2000" dirty="0" smtClean="0"/>
              <a:t>MC-1- ashnayi-</a:t>
            </a:r>
            <a:r>
              <a:rPr lang="en-US" sz="2000" dirty="0" err="1" smtClean="0"/>
              <a:t>ba</a:t>
            </a:r>
            <a:r>
              <a:rPr lang="en-US" sz="2000" dirty="0" smtClean="0"/>
              <a:t>-</a:t>
            </a:r>
            <a:r>
              <a:rPr lang="en-US" sz="2000" dirty="0" err="1" smtClean="0"/>
              <a:t>moaienat-va-azmayeshat-doran</a:t>
            </a:r>
            <a:r>
              <a:rPr lang="en-US" sz="2000" dirty="0" smtClean="0"/>
              <a:t> </a:t>
            </a:r>
            <a:r>
              <a:rPr lang="en-US" sz="2000" dirty="0" err="1" smtClean="0"/>
              <a:t>bardari</a:t>
            </a:r>
            <a:r>
              <a:rPr lang="en-US" sz="2000" dirty="0" smtClean="0"/>
              <a:t>- taien-sen-taghribi-hamelgi-va-mohasebeh-tarikh-taghribi-zayman-bakhsh 1-edi2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60" y="2505075"/>
            <a:ext cx="1573967" cy="1054814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25"/>
    </mc:Choice>
    <mc:Fallback xmlns="">
      <p:transition spd="slow" advTm="36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</a:t>
            </a:r>
            <a:r>
              <a:rPr lang="fa-IR" b="1" dirty="0" smtClean="0"/>
              <a:t>گیری ادامه 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25625"/>
            <a:ext cx="10856889" cy="4351338"/>
          </a:xfrm>
        </p:spPr>
        <p:txBody>
          <a:bodyPr>
            <a:normAutofit/>
          </a:bodyPr>
          <a:lstStyle/>
          <a:p>
            <a:pPr algn="justLow">
              <a:lnSpc>
                <a:spcPct val="100000"/>
              </a:lnSpc>
            </a:pPr>
            <a:r>
              <a:rPr lang="fa-IR" sz="3200" dirty="0" smtClean="0"/>
              <a:t>ارتفاع رحم مادراز هفته 16 بارداری اندازه گیری می شود ودر هفته 18-32 بارداری اندازه ارتفاع رحم با متر متناسب با سن بارداری مادر می باشد. در صورت عدم </a:t>
            </a:r>
            <a:r>
              <a:rPr lang="fa-IR" sz="3200" dirty="0"/>
              <a:t>تطابق بیشتر از 3 </a:t>
            </a:r>
            <a:r>
              <a:rPr lang="fa-IR" sz="3200" dirty="0" smtClean="0"/>
              <a:t>هفته، سن بارداری با ارتفاع رحم نیاز به ارجاع غیر فوری به ماما یا پزشک دارد.</a:t>
            </a:r>
          </a:p>
          <a:p>
            <a:pPr algn="justLow">
              <a:lnSpc>
                <a:spcPct val="100000"/>
              </a:lnSpc>
            </a:pPr>
            <a:r>
              <a:rPr lang="fa-IR" sz="3200" dirty="0" smtClean="0"/>
              <a:t>در نتیجه با اندازه گیری صحیح و استاندارد علایم حیاتی، قد، وزن و ارتفاع رحم و.... همچنین مقایسه با سوابق قبلی مادر می توان ارزیابی دقیق از وضعیت مادر در مراقبت های بارداری داشته باشیم.</a:t>
            </a:r>
          </a:p>
          <a:p>
            <a:pPr marL="0" indent="0">
              <a:buNone/>
            </a:pPr>
            <a:endParaRPr lang="fa-IR" sz="3200" b="0" dirty="0" smtClean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02"/>
    </mc:Choice>
    <mc:Fallback xmlns="">
      <p:transition spd="slow" advTm="5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پرسش و تمرین (نظری – عملی)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a-IR" sz="3200" dirty="0" smtClean="0"/>
              <a:t>1. اندازه </a:t>
            </a:r>
            <a:r>
              <a:rPr lang="fa-IR" sz="3200" dirty="0"/>
              <a:t>گیری وزن و قد مادر باردار را  به طور عملی نشان دهید.</a:t>
            </a:r>
            <a:endParaRPr lang="en-US" sz="32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fa-IR" sz="3200" dirty="0" smtClean="0"/>
              <a:t>2. اندازه </a:t>
            </a:r>
            <a:r>
              <a:rPr lang="fa-IR" sz="3200" dirty="0"/>
              <a:t>گیری علائم حیاتی مادر باردار را به طور عملی نشان دهید </a:t>
            </a:r>
            <a:r>
              <a:rPr lang="fa-IR" sz="3200" dirty="0" smtClean="0"/>
              <a:t>و نتیجه </a:t>
            </a:r>
            <a:r>
              <a:rPr lang="fa-IR" sz="3200" dirty="0"/>
              <a:t>را تفسير نمایید.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sz="3200" dirty="0" smtClean="0"/>
              <a:t>3. روش </a:t>
            </a:r>
            <a:r>
              <a:rPr lang="fa-IR" sz="3200" dirty="0"/>
              <a:t>تعیین سن تقريبي حاملگي را از طریق معاینه شکم توضیح داده و بطور عملی نشان دهید.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fa-IR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7"/>
    </mc:Choice>
    <mc:Fallback xmlns="">
      <p:transition spd="slow" advTm="27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212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فهرست منابع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100000"/>
              </a:lnSpc>
            </a:pPr>
            <a:r>
              <a:rPr lang="fa-IR" b="0" dirty="0" smtClean="0"/>
              <a:t>محتوای </a:t>
            </a:r>
            <a:r>
              <a:rPr lang="fa-IR" b="0" dirty="0"/>
              <a:t>آموزشی سلامت مادران دانشگاه علوم پزشکی </a:t>
            </a:r>
            <a:r>
              <a:rPr lang="fa-IR" b="0" dirty="0" smtClean="0"/>
              <a:t>مشهد؛ </a:t>
            </a:r>
            <a:r>
              <a:rPr lang="fa-IR" dirty="0"/>
              <a:t>مجموعه جزوات مراکز آموزش بهورزی؛ </a:t>
            </a:r>
            <a:r>
              <a:rPr lang="fa-IR" b="0" dirty="0" smtClean="0"/>
              <a:t>زمستان95</a:t>
            </a:r>
          </a:p>
          <a:p>
            <a:pPr algn="justLow">
              <a:lnSpc>
                <a:spcPct val="100000"/>
              </a:lnSpc>
            </a:pPr>
            <a:r>
              <a:rPr lang="fa-IR" b="0" dirty="0"/>
              <a:t>وزارت بهداشت، درمان وآموزش </a:t>
            </a:r>
            <a:r>
              <a:rPr lang="fa-IR" b="0" dirty="0" smtClean="0"/>
              <a:t>پزشکی، دفتر سلامت خانواده و جمعیت، اداره سلامت مادران؛  </a:t>
            </a:r>
            <a:r>
              <a:rPr lang="fa-IR" b="0" dirty="0"/>
              <a:t>برنامه كشوري مادري </a:t>
            </a:r>
            <a:r>
              <a:rPr lang="fa-IR" b="0" dirty="0" smtClean="0"/>
              <a:t>ايمن، </a:t>
            </a:r>
            <a:r>
              <a:rPr lang="fa-IR" b="0" dirty="0"/>
              <a:t>مراقبت هاي ادغام يافته سلامت </a:t>
            </a:r>
            <a:r>
              <a:rPr lang="fa-IR" b="0" dirty="0" smtClean="0"/>
              <a:t>مادران (</a:t>
            </a:r>
            <a:r>
              <a:rPr lang="fa-IR" b="0" dirty="0"/>
              <a:t>راهنمای خدمات خارج بیمارستانی</a:t>
            </a:r>
            <a:r>
              <a:rPr lang="fa-IR" b="0" dirty="0" smtClean="0"/>
              <a:t>)، </a:t>
            </a:r>
            <a:r>
              <a:rPr lang="fa-IR" b="0" dirty="0"/>
              <a:t>ویژه دانش آموخته غیر </a:t>
            </a:r>
            <a:r>
              <a:rPr lang="fa-IR" b="0" dirty="0" smtClean="0"/>
              <a:t>مامایی،  سطح اول، تجدید </a:t>
            </a:r>
            <a:r>
              <a:rPr lang="fa-IR" b="0" dirty="0"/>
              <a:t>نظر </a:t>
            </a:r>
            <a:r>
              <a:rPr lang="fa-IR" b="0" dirty="0" smtClean="0"/>
              <a:t>هفتم؛ اصفهان؛  پدیده گویا؛ 1395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آخرین </a:t>
            </a:r>
            <a:r>
              <a:rPr lang="fa-IR" b="0" dirty="0"/>
              <a:t>دستورالعملهای وزارت بهداشت، درمان و آموزش پزشکی</a:t>
            </a:r>
          </a:p>
          <a:p>
            <a:endParaRPr lang="fa-IR" sz="3000" b="0" dirty="0"/>
          </a:p>
        </p:txBody>
      </p:sp>
    </p:spTree>
    <p:extLst>
      <p:ext uri="{BB962C8B-B14F-4D97-AF65-F5344CB8AC3E}">
        <p14:creationId xmlns:p14="http://schemas.microsoft.com/office/powerpoint/2010/main" val="29761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44"/>
    </mc:Choice>
    <mc:Fallback xmlns="">
      <p:transition spd="slow" advTm="7584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1447801"/>
            <a:ext cx="7772400" cy="1470025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 لطفاً نظرات و پیشنهادات خود پیرامون این بسته آموزشی را به آدرس زیر ارسال </a:t>
            </a:r>
            <a:r>
              <a:rPr lang="fa-IR" b="1" dirty="0" smtClean="0">
                <a:cs typeface="B Yagut" panose="00000400000000000000" pitchFamily="2" charset="-78"/>
              </a:rPr>
              <a:t>کنید.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200400"/>
            <a:ext cx="6400800" cy="1752600"/>
          </a:xfrm>
        </p:spPr>
        <p:txBody>
          <a:bodyPr>
            <a:normAutofit/>
          </a:bodyPr>
          <a:lstStyle/>
          <a:p>
            <a:pPr rtl="1"/>
            <a:r>
              <a:rPr lang="fa-IR" dirty="0">
                <a:solidFill>
                  <a:schemeClr val="tx1"/>
                </a:solidFill>
                <a:cs typeface="B Yagut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معاونت بهداشتی دانشگاه </a:t>
            </a:r>
            <a:r>
              <a:rPr lang="fa-IR" dirty="0">
                <a:solidFill>
                  <a:schemeClr val="tx1"/>
                </a:solidFill>
                <a:cs typeface="B Yagut" panose="00000400000000000000" pitchFamily="2" charset="-78"/>
              </a:rPr>
              <a:t>علوم پزشکی و خدمات بهداشتی درمانی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مشهد واحد آموزش بهورزی </a:t>
            </a:r>
            <a:endParaRPr lang="fa-IR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1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 اهداف آموزشی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3615"/>
          </a:xfrm>
        </p:spPr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sz="3200" b="1" dirty="0">
                <a:cs typeface="B Yagut" panose="00000400000000000000" pitchFamily="2" charset="-78"/>
              </a:rPr>
              <a:t>انتظار می‌رود فراگیر پس از مطالعه این درس بتوانند</a:t>
            </a:r>
            <a:r>
              <a:rPr lang="fa-IR" sz="3200" b="1" dirty="0" smtClean="0">
                <a:cs typeface="B Yagut" panose="00000400000000000000" pitchFamily="2" charset="-78"/>
              </a:rPr>
              <a:t>:</a:t>
            </a:r>
            <a:endParaRPr lang="en-US" sz="3200" b="1" dirty="0">
              <a:cs typeface="B Yagut" panose="00000400000000000000" pitchFamily="2" charset="-78"/>
            </a:endParaRPr>
          </a:p>
          <a:p>
            <a:pPr algn="justLow"/>
            <a:r>
              <a:rPr lang="fa-IR" sz="3200" dirty="0" smtClean="0"/>
              <a:t>طريقه </a:t>
            </a:r>
            <a:r>
              <a:rPr lang="fa-IR" sz="3200" dirty="0"/>
              <a:t>وزن کردن و اندازه‌گيري قد مادر </a:t>
            </a:r>
            <a:r>
              <a:rPr lang="fa-IR" sz="3200" dirty="0" smtClean="0"/>
              <a:t>بارداررا </a:t>
            </a:r>
            <a:r>
              <a:rPr lang="fa-IR" sz="3200" dirty="0"/>
              <a:t>توضيح </a:t>
            </a:r>
            <a:r>
              <a:rPr lang="fa-IR" sz="3200" dirty="0" smtClean="0"/>
              <a:t>دهند.</a:t>
            </a:r>
            <a:endParaRPr lang="en-US" sz="3200" dirty="0"/>
          </a:p>
          <a:p>
            <a:pPr algn="justLow"/>
            <a:r>
              <a:rPr lang="fa-IR" sz="3200" dirty="0"/>
              <a:t> </a:t>
            </a:r>
            <a:r>
              <a:rPr lang="fa-IR" sz="3200" dirty="0" smtClean="0"/>
              <a:t>علائم حیاتی مادر را </a:t>
            </a:r>
            <a:r>
              <a:rPr lang="fa-IR" sz="3200" dirty="0"/>
              <a:t>اندازه‌گيري و نتيجه را تفسير </a:t>
            </a:r>
            <a:r>
              <a:rPr lang="fa-IR" sz="3200" dirty="0" smtClean="0"/>
              <a:t>نمایند.</a:t>
            </a:r>
          </a:p>
          <a:p>
            <a:pPr lvl="0" algn="justLow"/>
            <a:r>
              <a:rPr lang="fa-IR" sz="3200" dirty="0" smtClean="0"/>
              <a:t>سن </a:t>
            </a:r>
            <a:r>
              <a:rPr lang="fa-IR" sz="3200" dirty="0"/>
              <a:t>تقريبي حاملگي را از روي شکم </a:t>
            </a:r>
            <a:r>
              <a:rPr lang="fa-IR" sz="3200" dirty="0" smtClean="0"/>
              <a:t>با </a:t>
            </a:r>
            <a:r>
              <a:rPr lang="fa-IR" sz="3200" dirty="0"/>
              <a:t>اندازه‌گيري ارتفاع رحم تعيين </a:t>
            </a:r>
            <a:r>
              <a:rPr lang="fa-IR" sz="3200" dirty="0" smtClean="0"/>
              <a:t>نمایند.</a:t>
            </a:r>
          </a:p>
          <a:p>
            <a:pPr lvl="0"/>
            <a:endParaRPr lang="en-US" sz="3200" dirty="0"/>
          </a:p>
          <a:p>
            <a:pPr lvl="0"/>
            <a:endParaRPr lang="en-US" sz="4800" dirty="0">
              <a:cs typeface="B Yagut" panose="00000400000000000000" pitchFamily="2" charset="-78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5"/>
    </mc:Choice>
    <mc:Fallback xmlns="">
      <p:transition spd="slow" advTm="2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فهرست عناوین:</a:t>
            </a:r>
            <a:br>
              <a:rPr lang="fa-IR" b="1" dirty="0">
                <a:cs typeface="B Yagut" panose="00000400000000000000" pitchFamily="2" charset="-78"/>
              </a:rPr>
            </a:b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0165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3500" b="0" dirty="0" smtClean="0"/>
              <a:t> مقدمه</a:t>
            </a:r>
          </a:p>
          <a:p>
            <a:pPr algn="r" rtl="1"/>
            <a:r>
              <a:rPr lang="fa-IR" sz="3500" dirty="0" smtClean="0"/>
              <a:t> ارزیابی معمول مادر باردار</a:t>
            </a:r>
          </a:p>
          <a:p>
            <a:pPr algn="r" rtl="1"/>
            <a:r>
              <a:rPr lang="fa-IR" sz="3500" b="0" dirty="0" smtClean="0"/>
              <a:t> اندازه گیری وزن</a:t>
            </a:r>
          </a:p>
          <a:p>
            <a:pPr algn="r" rtl="1"/>
            <a:r>
              <a:rPr lang="fa-IR" sz="3500" dirty="0" smtClean="0"/>
              <a:t> اندازه گیری قد</a:t>
            </a:r>
          </a:p>
          <a:p>
            <a:pPr algn="r" rtl="1"/>
            <a:r>
              <a:rPr lang="fa-IR" sz="3500" b="0" dirty="0" smtClean="0"/>
              <a:t> اندازه گیری علائم حیاتی </a:t>
            </a:r>
          </a:p>
          <a:p>
            <a:pPr algn="r" rtl="1"/>
            <a:r>
              <a:rPr lang="fa-IR" sz="3500" dirty="0" smtClean="0"/>
              <a:t> تعیین ارتفاع رحم</a:t>
            </a:r>
          </a:p>
          <a:p>
            <a:r>
              <a:rPr lang="fa-IR" sz="3500" dirty="0" smtClean="0"/>
              <a:t>خلاصه </a:t>
            </a:r>
            <a:r>
              <a:rPr lang="fa-IR" sz="3500" dirty="0"/>
              <a:t>مطالب و نتیجه گیری</a:t>
            </a:r>
          </a:p>
          <a:p>
            <a:r>
              <a:rPr lang="fa-IR" sz="3500" dirty="0"/>
              <a:t> پرسش و </a:t>
            </a:r>
            <a:r>
              <a:rPr lang="fa-IR" sz="3500" dirty="0" smtClean="0"/>
              <a:t>تمرین (</a:t>
            </a:r>
            <a:r>
              <a:rPr lang="fa-IR" sz="3500" dirty="0"/>
              <a:t>نظری – عملی)</a:t>
            </a:r>
          </a:p>
          <a:p>
            <a:r>
              <a:rPr lang="fa-IR" sz="3500" dirty="0"/>
              <a:t> فهرست منابع</a:t>
            </a:r>
          </a:p>
          <a:p>
            <a:endParaRPr lang="fa-IR" sz="3200" dirty="0"/>
          </a:p>
          <a:p>
            <a:pPr algn="r" rtl="1"/>
            <a:endParaRPr lang="fa-IR" sz="3200" b="0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0"/>
    </mc:Choice>
    <mc:Fallback xmlns="">
      <p:transition spd="slow" advTm="25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</p:spPr>
        <p:txBody>
          <a:bodyPr>
            <a:normAutofit/>
          </a:bodyPr>
          <a:lstStyle/>
          <a:p>
            <a:pPr rtl="1"/>
            <a:r>
              <a:rPr lang="fa-IR" sz="4000" b="1" dirty="0" smtClean="0"/>
              <a:t>مقدمه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6" y="1416676"/>
            <a:ext cx="10515600" cy="464449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a-IR" sz="3000" dirty="0" smtClean="0"/>
              <a:t>  </a:t>
            </a:r>
          </a:p>
          <a:p>
            <a:pPr algn="just">
              <a:lnSpc>
                <a:spcPct val="100000"/>
              </a:lnSpc>
              <a:buNone/>
            </a:pPr>
            <a:r>
              <a:rPr lang="fa-IR" sz="3000" dirty="0" smtClean="0"/>
              <a:t>زنان </a:t>
            </a:r>
            <a:r>
              <a:rPr lang="fa-IR" sz="3000" dirty="0"/>
              <a:t>باردار بعنوان جزئی از جامعه نياز به دريافت خدمات بهداشتی در </a:t>
            </a:r>
            <a:r>
              <a:rPr lang="fa-IR" sz="3000" dirty="0" smtClean="0"/>
              <a:t>حد مطلوب </a:t>
            </a:r>
            <a:r>
              <a:rPr lang="fa-IR" sz="3000" dirty="0"/>
              <a:t>دارند، چرا که با وارد شدن به اين مرحله دوران پرخطری را آغاز می‌کنند که می‌تواند پايان ناخوشايندی همراه با عوارض خطرناک برای خود و جنين داشته باشد. گرفتن شرح حال و انجام صحیح معاینات فیزیکی به بهورز در حصول تشخیص مطمئن بسیار کمک می کند </a:t>
            </a:r>
            <a:r>
              <a:rPr lang="fa-IR" sz="3000" dirty="0" smtClean="0"/>
              <a:t>تا </a:t>
            </a:r>
            <a:r>
              <a:rPr lang="fa-IR" sz="3000" dirty="0"/>
              <a:t>با مداخله به </a:t>
            </a:r>
            <a:r>
              <a:rPr lang="fa-IR" sz="3000" dirty="0" smtClean="0"/>
              <a:t>موقع، </a:t>
            </a:r>
            <a:r>
              <a:rPr lang="fa-IR" sz="3000" dirty="0"/>
              <a:t>عوارض بارداری را کاهش دهند و در به سلامت به پایان رساندن این مرحله زندگی به مادر باردار کمک </a:t>
            </a:r>
            <a:r>
              <a:rPr lang="fa-IR" sz="3000" dirty="0" smtClean="0"/>
              <a:t>نمایند.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14"/>
    </mc:Choice>
    <mc:Fallback xmlns="">
      <p:transition spd="slow" advTm="36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976"/>
          </a:xfrm>
        </p:spPr>
        <p:txBody>
          <a:bodyPr>
            <a:normAutofit/>
          </a:bodyPr>
          <a:lstStyle/>
          <a:p>
            <a:pPr rtl="1"/>
            <a:r>
              <a:rPr lang="fa-IR" sz="4000" b="1" dirty="0" smtClean="0"/>
              <a:t>ارزیابی معمول مادر باردار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fa-IR" altLang="en-US" sz="3200" dirty="0" smtClean="0">
                <a:cs typeface="B Yagut" panose="00000400000000000000" pitchFamily="2" charset="-78"/>
              </a:rPr>
              <a:t>وضعیت مادر، متناسب با سن بارداری و مراقبت مربوطه طی مراحل ذیل </a:t>
            </a:r>
            <a:r>
              <a:rPr lang="fa-IR" altLang="en-US" sz="3200" dirty="0">
                <a:cs typeface="B Yagut" panose="00000400000000000000" pitchFamily="2" charset="-78"/>
              </a:rPr>
              <a:t>ارزیابی </a:t>
            </a:r>
            <a:r>
              <a:rPr lang="fa-IR" altLang="en-US" sz="3200" dirty="0" smtClean="0">
                <a:cs typeface="B Yagut" panose="00000400000000000000" pitchFamily="2" charset="-78"/>
              </a:rPr>
              <a:t>می شود :</a:t>
            </a:r>
          </a:p>
          <a:p>
            <a:pPr algn="r" rtl="1">
              <a:lnSpc>
                <a:spcPct val="120000"/>
              </a:lnSpc>
            </a:pPr>
            <a:r>
              <a:rPr lang="fa-IR" altLang="en-US" sz="3200" dirty="0" smtClean="0">
                <a:cs typeface="B Yagut" panose="00000400000000000000" pitchFamily="2" charset="-78"/>
              </a:rPr>
              <a:t>سوال کنید</a:t>
            </a:r>
          </a:p>
          <a:p>
            <a:pPr algn="r" rtl="1">
              <a:lnSpc>
                <a:spcPct val="120000"/>
              </a:lnSpc>
            </a:pPr>
            <a:r>
              <a:rPr lang="fa-IR" altLang="en-US" sz="3200" dirty="0" smtClean="0">
                <a:cs typeface="B Yagut" panose="00000400000000000000" pitchFamily="2" charset="-78"/>
              </a:rPr>
              <a:t>اندازه گیری کنید</a:t>
            </a:r>
          </a:p>
          <a:p>
            <a:pPr algn="r" rtl="1">
              <a:lnSpc>
                <a:spcPct val="120000"/>
              </a:lnSpc>
            </a:pPr>
            <a:r>
              <a:rPr lang="fa-IR" altLang="en-US" sz="3200" dirty="0" smtClean="0">
                <a:cs typeface="B Yagut" panose="00000400000000000000" pitchFamily="2" charset="-78"/>
              </a:rPr>
              <a:t>معاینه کنید</a:t>
            </a:r>
          </a:p>
          <a:p>
            <a:pPr algn="r" rtl="1">
              <a:lnSpc>
                <a:spcPct val="120000"/>
              </a:lnSpc>
            </a:pPr>
            <a:endParaRPr lang="fa-IR" altLang="en-US" dirty="0">
              <a:cs typeface="B Yagut" panose="00000400000000000000" pitchFamily="2" charset="-78"/>
            </a:endParaRPr>
          </a:p>
        </p:txBody>
      </p:sp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62"/>
    </mc:Choice>
    <mc:Fallback xmlns="">
      <p:transition spd="slow" advTm="39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8"/>
            <a:ext cx="10515600" cy="1463674"/>
          </a:xfrm>
        </p:spPr>
        <p:txBody>
          <a:bodyPr>
            <a:noAutofit/>
          </a:bodyPr>
          <a:lstStyle/>
          <a:p>
            <a:pPr rtl="1"/>
            <a:r>
              <a:rPr lang="fa-IR" sz="4000" b="1" dirty="0" smtClean="0"/>
              <a:t>اندازه گیری وزن</a:t>
            </a:r>
            <a:r>
              <a:rPr lang="en-US" sz="3800" b="1" dirty="0"/>
              <a:t/>
            </a:r>
            <a:br>
              <a:rPr lang="en-US" sz="3800" b="1" dirty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868030"/>
          </a:xfrm>
        </p:spPr>
        <p:txBody>
          <a:bodyPr>
            <a:noAutofit/>
          </a:bodyPr>
          <a:lstStyle/>
          <a:p>
            <a:pPr algn="justLow">
              <a:lnSpc>
                <a:spcPct val="120000"/>
              </a:lnSpc>
            </a:pPr>
            <a:r>
              <a:rPr lang="fa-IR" sz="3000" dirty="0"/>
              <a:t>کنترل وزن در بارداری از اقدامات ضروری در حفظ سلامت مادر و نوزاد بشمار </a:t>
            </a:r>
            <a:r>
              <a:rPr lang="fa-IR" sz="3000" dirty="0" smtClean="0"/>
              <a:t>می‌آید؛</a:t>
            </a:r>
            <a:r>
              <a:rPr lang="fa-IR" sz="3000" dirty="0" smtClean="0">
                <a:cs typeface="B Yagut" panose="00000400000000000000" pitchFamily="2" charset="-78"/>
              </a:rPr>
              <a:t> لذا </a:t>
            </a:r>
            <a:r>
              <a:rPr lang="fa-IR" sz="3000" dirty="0" smtClean="0"/>
              <a:t>در هر بار مراقبت مادر وزن مادر اندازه‌گیری و با وزن قبلی وی مقایسه می شود. توجه به وزن مادر راهنمای خوبی برای تشخیص وضع تغذیه و سیر حاملگی وی می‌باشد. </a:t>
            </a:r>
          </a:p>
          <a:p>
            <a:pPr algn="justLow">
              <a:lnSpc>
                <a:spcPct val="120000"/>
              </a:lnSpc>
            </a:pPr>
            <a:r>
              <a:rPr lang="fa-IR" sz="3000" dirty="0" smtClean="0"/>
              <a:t>وزن گیری کمتر ازحد انتظار در </a:t>
            </a:r>
            <a:r>
              <a:rPr lang="fa-IR" sz="3000" dirty="0"/>
              <a:t>بارداری منجر به تولد نوزاد کم‌وزن می‌شود. </a:t>
            </a:r>
            <a:endParaRPr lang="fa-IR" sz="3000" dirty="0" smtClean="0"/>
          </a:p>
          <a:p>
            <a:pPr algn="justLow">
              <a:lnSpc>
                <a:spcPct val="120000"/>
              </a:lnSpc>
            </a:pPr>
            <a:r>
              <a:rPr lang="fa-IR" sz="3000" dirty="0" smtClean="0"/>
              <a:t>وزن </a:t>
            </a:r>
            <a:r>
              <a:rPr lang="fa-IR" sz="3000" dirty="0"/>
              <a:t>گیری بیش از حد انتظار یا افزایش وزن </a:t>
            </a:r>
            <a:r>
              <a:rPr lang="fa-IR" sz="3000" dirty="0" smtClean="0"/>
              <a:t>ناگهانی (افزایش </a:t>
            </a:r>
            <a:r>
              <a:rPr lang="fa-IR" sz="3000" dirty="0"/>
              <a:t>وزن مادر به میزان یک کیلوگرم یا بیشتر در مدت یک هفته) نیز مضر است. این نوع اضافه وزن ناگهانی می‌تواند از نشانه‌های پره‌اکلامپسی باشد.</a:t>
            </a:r>
            <a:endParaRPr lang="fa-IR" altLang="en-US" sz="3000" dirty="0">
              <a:cs typeface="B Yagut" panose="00000400000000000000" pitchFamily="2" charset="-78"/>
            </a:endParaRPr>
          </a:p>
          <a:p>
            <a:pPr algn="just" rtl="1">
              <a:lnSpc>
                <a:spcPct val="120000"/>
              </a:lnSpc>
              <a:buNone/>
            </a:pPr>
            <a:endParaRPr lang="fa-IR" altLang="en-US" sz="3200" dirty="0">
              <a:cs typeface="B Yagut" panose="00000400000000000000" pitchFamily="2" charset="-78"/>
            </a:endParaRPr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84"/>
    </mc:Choice>
    <mc:Fallback xmlns="">
      <p:transition spd="slow" advTm="74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اندازه گیری وزن ادامه 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480" y="1825625"/>
            <a:ext cx="6751320" cy="4351338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  <a:buNone/>
            </a:pPr>
            <a:r>
              <a:rPr lang="fa-IR" sz="3200" dirty="0" smtClean="0"/>
              <a:t>نکات مورد توجه در اندازه گیری وزن مادر:</a:t>
            </a:r>
            <a:endParaRPr lang="en-US" sz="3200" dirty="0" smtClean="0"/>
          </a:p>
          <a:p>
            <a:pPr algn="justLow"/>
            <a:r>
              <a:rPr lang="fa-IR" dirty="0"/>
              <a:t>قبل از اقدام به اندازه‌گیری وزن از سالم و تنظیم بودن  ترازو اطمینان حاصل شود؛ </a:t>
            </a:r>
            <a:endParaRPr lang="en-US" dirty="0"/>
          </a:p>
          <a:p>
            <a:pPr algn="justLow"/>
            <a:r>
              <a:rPr lang="fa-IR" dirty="0"/>
              <a:t>بهتر است در ساعات معینی از روز وزن شود؛</a:t>
            </a:r>
            <a:endParaRPr lang="en-US" dirty="0"/>
          </a:p>
          <a:p>
            <a:pPr lvl="0" algn="justLow"/>
            <a:r>
              <a:rPr lang="fa-IR" dirty="0" smtClean="0"/>
              <a:t>مادر بدون کفش بوده و لباس سبک به تن داشته باشد؛</a:t>
            </a:r>
            <a:endParaRPr lang="en-US" dirty="0" smtClean="0"/>
          </a:p>
          <a:p>
            <a:pPr lvl="0" algn="justLow"/>
            <a:r>
              <a:rPr lang="fa-IR" dirty="0" smtClean="0"/>
              <a:t>مادر </a:t>
            </a:r>
            <a:r>
              <a:rPr lang="fa-IR" dirty="0"/>
              <a:t>به درستی روی صفحه ترازو قرار گرفته و به جائی تکیه </a:t>
            </a:r>
            <a:r>
              <a:rPr lang="fa-IR" dirty="0" smtClean="0"/>
              <a:t>نکند؛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r="24925"/>
          <a:stretch/>
        </p:blipFill>
        <p:spPr>
          <a:xfrm>
            <a:off x="838200" y="1825625"/>
            <a:ext cx="3596640" cy="376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6"/>
    </mc:Choice>
    <mc:Fallback xmlns="">
      <p:transition spd="slow" advTm="46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اندازه گیری </a:t>
            </a:r>
            <a:r>
              <a:rPr lang="fa-IR" b="1" dirty="0" smtClean="0"/>
              <a:t>قد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480" y="1825625"/>
            <a:ext cx="6751320" cy="4351338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  <a:buNone/>
            </a:pPr>
            <a:r>
              <a:rPr lang="fa-IR" sz="3200" dirty="0" smtClean="0"/>
              <a:t>نکات مورد توجه در اندازه گیری قد مادر:</a:t>
            </a:r>
            <a:endParaRPr lang="en-US" sz="3200" dirty="0"/>
          </a:p>
          <a:p>
            <a:pPr algn="justLow"/>
            <a:r>
              <a:rPr lang="fa-IR" dirty="0" smtClean="0"/>
              <a:t> به </a:t>
            </a:r>
            <a:r>
              <a:rPr lang="fa-IR" dirty="0"/>
              <a:t>پشت </a:t>
            </a:r>
            <a:r>
              <a:rPr lang="fa-IR" dirty="0" smtClean="0"/>
              <a:t>و بدون کفش در </a:t>
            </a:r>
            <a:r>
              <a:rPr lang="fa-IR" dirty="0"/>
              <a:t>جلوي قدسنج بايستد؛</a:t>
            </a:r>
          </a:p>
          <a:p>
            <a:pPr algn="justLow"/>
            <a:r>
              <a:rPr lang="fa-IR" dirty="0"/>
              <a:t>پاشنه هاي پا، سرين وقسمت فوقاني پشت و ناحيه پس سري با قدسنج تماس داشته باشد؛</a:t>
            </a:r>
          </a:p>
          <a:p>
            <a:pPr algn="justLow"/>
            <a:r>
              <a:rPr lang="fa-IR" dirty="0"/>
              <a:t> پاشنه ها در حالت به هم چسبيده و بازوها به طور طبيعي در کنار بدن آويزان باشد؛ </a:t>
            </a:r>
          </a:p>
          <a:p>
            <a:pPr algn="justLow"/>
            <a:r>
              <a:rPr lang="fa-IR" dirty="0" smtClean="0"/>
              <a:t>چنانچه </a:t>
            </a:r>
            <a:r>
              <a:rPr lang="fa-IR" dirty="0"/>
              <a:t>قدسنج در خانه بهداشت موجود نباشد مي توانيد متر(به صورت وارونه) را در 50 سانتيمتر بالاتر از کف زمين به ديوار نصب کنيد.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/>
          <a:srcRect l="21694" r="20013"/>
          <a:stretch/>
        </p:blipFill>
        <p:spPr>
          <a:xfrm>
            <a:off x="838200" y="2148840"/>
            <a:ext cx="3566160" cy="38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Audio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51"/>
    </mc:Choice>
    <mc:Fallback xmlns="">
      <p:transition spd="slow" advTm="83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"/>
        <a:ea typeface=""/>
        <a:cs typeface="B Yagut"/>
      </a:majorFont>
      <a:minorFont>
        <a:latin typeface="Calibri"/>
        <a:ea typeface=""/>
        <a:cs typeface="B Yagu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مشهد</_x062f__x0627__x0646__x0634__x06af__x0627__x0647_>
    <_x0646__x0648__x0639__x0020__x062d__x06cc__x0637__x0647_ xmlns="12fdc5dc-769e-4543-b10d-fbea3dac4417">مراقبت‌هاي ادغام يافته سلامت مادران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5NN7CDR5NKU2-831-1181</_dlc_DocId>
    <_dlc_DocIdUrl xmlns="1047730d-92e1-4018-9084-d932fd3a7f58">
      <Url>http://www.health.gov.ir/hnd/_layouts/DocIdRedir.aspx?ID=5NN7CDR5NKU2-831-1181</Url>
      <Description>5NN7CDR5NKU2-831-1181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0C1D3-F2DC-46FE-898B-C44C80F5FBFC}">
  <ds:schemaRefs>
    <ds:schemaRef ds:uri="http://purl.org/dc/terms/"/>
    <ds:schemaRef ds:uri="12fdc5dc-769e-4543-b10d-fbea3dac4417"/>
    <ds:schemaRef ds:uri="http://schemas.microsoft.com/office/2006/metadata/properties"/>
    <ds:schemaRef ds:uri="1047730d-92e1-4018-9084-d932fd3a7f58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C935FC-4B2B-4190-9B53-06B4AE396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30081F-B4EC-43A1-B7E3-720BA92F2BE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5864D7-89C2-40C5-A074-AF00402A0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1670</Words>
  <Application>Microsoft Office PowerPoint</Application>
  <PresentationFormat>Widescreen</PresentationFormat>
  <Paragraphs>113</Paragraphs>
  <Slides>23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 Yagut</vt:lpstr>
      <vt:lpstr>Calibri</vt:lpstr>
      <vt:lpstr>Courier New</vt:lpstr>
      <vt:lpstr>Office Theme</vt:lpstr>
      <vt:lpstr> آشنایی با معاینات و آزمایشات دوران بارداری،  تعیین سن تقریبی حاملگی و محاسبه تاریخ تقریبی زایمان</vt:lpstr>
      <vt:lpstr> مشخصات سند</vt:lpstr>
      <vt:lpstr> اهداف آموزشی</vt:lpstr>
      <vt:lpstr>فهرست عناوین: </vt:lpstr>
      <vt:lpstr>مقدمه</vt:lpstr>
      <vt:lpstr>ارزیابی معمول مادر باردار</vt:lpstr>
      <vt:lpstr>اندازه گیری وزن </vt:lpstr>
      <vt:lpstr>اندازه گیری وزن ادامه ...</vt:lpstr>
      <vt:lpstr>اندازه گیری قد</vt:lpstr>
      <vt:lpstr>اندازه گیری علایم حیاتی</vt:lpstr>
      <vt:lpstr> </vt:lpstr>
      <vt:lpstr>اندازه گیری علایم حیاتی ادامه ...</vt:lpstr>
      <vt:lpstr>اندازه گیری علایم حیاتی ادامه ...</vt:lpstr>
      <vt:lpstr>اندازه گیری علایم حیاتی ادامه ...</vt:lpstr>
      <vt:lpstr>تعیین ارتفاع رحم</vt:lpstr>
      <vt:lpstr>تعیین ارتفاع رحم ادامه ...</vt:lpstr>
      <vt:lpstr>تعیین ارتفاع رحم ادامه ...</vt:lpstr>
      <vt:lpstr>تعیین ارتفاع رحم ادامه ...</vt:lpstr>
      <vt:lpstr>خلاصه مطالب و نتیجه گیری</vt:lpstr>
      <vt:lpstr>خلاصه مطالب و نتیجه گیری ادامه ...</vt:lpstr>
      <vt:lpstr>پرسش و تمرین (نظری – عملی)</vt:lpstr>
      <vt:lpstr>فهرست منابع</vt:lpstr>
      <vt:lpstr> لطفاً نظرات و پیشنهادات خود پیرامون این بسته آموزشی را به آدرس زیر ارسال کنید.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خدمات مادر ایمن</dc:title>
  <dc:creator>Shabnam Emamian</dc:creator>
  <cp:lastModifiedBy>Sima Jalali</cp:lastModifiedBy>
  <cp:revision>332</cp:revision>
  <dcterms:created xsi:type="dcterms:W3CDTF">2020-04-19T07:34:00Z</dcterms:created>
  <dcterms:modified xsi:type="dcterms:W3CDTF">2020-12-06T08:20:16Z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c0f0feb2-ddae-4637-811f-10ebd9f487ac</vt:lpwstr>
  </property>
</Properties>
</file>